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284" r:id="rId5"/>
    <p:sldId id="286" r:id="rId6"/>
    <p:sldId id="299" r:id="rId7"/>
    <p:sldId id="300" r:id="rId8"/>
    <p:sldId id="304" r:id="rId9"/>
    <p:sldId id="306" r:id="rId10"/>
    <p:sldId id="307" r:id="rId11"/>
    <p:sldId id="303" r:id="rId12"/>
    <p:sldId id="301" r:id="rId13"/>
    <p:sldId id="302" r:id="rId14"/>
    <p:sldId id="294" r:id="rId15"/>
    <p:sldId id="305" r:id="rId16"/>
    <p:sldId id="29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99" autoAdjust="0"/>
  </p:normalViewPr>
  <p:slideViewPr>
    <p:cSldViewPr snapToGrid="0" snapToObjects="1" showGuides="1">
      <p:cViewPr varScale="1">
        <p:scale>
          <a:sx n="108" d="100"/>
          <a:sy n="108" d="100"/>
        </p:scale>
        <p:origin x="714" y="114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인구 수</a:t>
            </a:r>
            <a:r>
              <a:rPr lang="en-US" altLang="ko-KR" dirty="0"/>
              <a:t>’</a:t>
            </a:r>
            <a:r>
              <a:rPr lang="ko-KR" altLang="en-US" dirty="0"/>
              <a:t>와 </a:t>
            </a:r>
            <a:r>
              <a:rPr lang="en-US" altLang="ko-KR" dirty="0"/>
              <a:t>‘</a:t>
            </a:r>
            <a:r>
              <a:rPr lang="ko-KR" altLang="en-US" dirty="0"/>
              <a:t>아파트 수</a:t>
            </a:r>
            <a:r>
              <a:rPr lang="en-US" altLang="ko-KR" dirty="0"/>
              <a:t>’</a:t>
            </a:r>
            <a:r>
              <a:rPr lang="ko-KR" altLang="en-US" dirty="0"/>
              <a:t>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083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인구 수</a:t>
            </a:r>
            <a:r>
              <a:rPr lang="en-US" altLang="ko-KR" dirty="0"/>
              <a:t>’</a:t>
            </a:r>
            <a:r>
              <a:rPr lang="ko-KR" altLang="en-US" dirty="0"/>
              <a:t>와 </a:t>
            </a:r>
            <a:r>
              <a:rPr lang="en-US" altLang="ko-KR" dirty="0"/>
              <a:t>‘</a:t>
            </a:r>
            <a:r>
              <a:rPr lang="ko-KR" altLang="en-US" dirty="0"/>
              <a:t>아파트 수</a:t>
            </a:r>
            <a:r>
              <a:rPr lang="en-US" altLang="ko-KR" dirty="0"/>
              <a:t>’</a:t>
            </a:r>
            <a:r>
              <a:rPr lang="ko-KR" altLang="en-US" dirty="0"/>
              <a:t>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197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인구 수</a:t>
            </a:r>
            <a:r>
              <a:rPr lang="en-US" altLang="ko-KR" dirty="0"/>
              <a:t>’</a:t>
            </a:r>
            <a:r>
              <a:rPr lang="ko-KR" altLang="en-US" dirty="0"/>
              <a:t>와 </a:t>
            </a:r>
            <a:r>
              <a:rPr lang="en-US" altLang="ko-KR" dirty="0"/>
              <a:t>‘</a:t>
            </a:r>
            <a:r>
              <a:rPr lang="ko-KR" altLang="en-US" dirty="0"/>
              <a:t>아파트 수</a:t>
            </a:r>
            <a:r>
              <a:rPr lang="en-US" altLang="ko-KR" dirty="0"/>
              <a:t>’</a:t>
            </a:r>
            <a:r>
              <a:rPr lang="ko-KR" altLang="en-US" dirty="0"/>
              <a:t>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971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‘</a:t>
            </a:r>
            <a:r>
              <a:rPr lang="ko-KR" altLang="en-US" dirty="0"/>
              <a:t>인구 수</a:t>
            </a:r>
            <a:r>
              <a:rPr lang="en-US" altLang="ko-KR" dirty="0"/>
              <a:t>’</a:t>
            </a:r>
            <a:r>
              <a:rPr lang="ko-KR" altLang="en-US" dirty="0"/>
              <a:t>와 </a:t>
            </a:r>
            <a:r>
              <a:rPr lang="en-US" altLang="ko-KR" dirty="0"/>
              <a:t>‘</a:t>
            </a:r>
            <a:r>
              <a:rPr lang="ko-KR" altLang="en-US" dirty="0"/>
              <a:t>아파트 수</a:t>
            </a:r>
            <a:r>
              <a:rPr lang="en-US" altLang="ko-KR" dirty="0"/>
              <a:t>’</a:t>
            </a:r>
            <a:r>
              <a:rPr lang="ko-KR" altLang="en-US" dirty="0"/>
              <a:t>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0D3DFC-11A7-4DDF-8AEE-A5ACE051EBF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445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noProof="0"/>
              <a:t>Click to edit Master subtitle style</a:t>
            </a:r>
            <a:endParaRPr lang="en-US" noProof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altLang="ko-KR" noProof="0"/>
              <a:t>Click icon to add picture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noProof="0"/>
              <a:t>Click to edit Master subtitle style</a:t>
            </a:r>
            <a:endParaRPr lang="en-US" noProof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altLang="ko-KR" noProof="0"/>
              <a:t>Click icon to add picture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altLang="ko-KR" noProof="0"/>
              <a:t>Click to edit Master text styles</a:t>
            </a:r>
          </a:p>
          <a:p>
            <a:pPr lvl="1"/>
            <a:r>
              <a:rPr lang="en-US" altLang="ko-KR" noProof="0"/>
              <a:t>Second level</a:t>
            </a:r>
          </a:p>
          <a:p>
            <a:pPr lvl="2"/>
            <a:r>
              <a:rPr lang="en-US" altLang="ko-KR" noProof="0"/>
              <a:t>Third level</a:t>
            </a:r>
          </a:p>
          <a:p>
            <a:pPr lvl="3"/>
            <a:r>
              <a:rPr lang="en-US" altLang="ko-KR" noProof="0"/>
              <a:t>Fourth level</a:t>
            </a:r>
          </a:p>
          <a:p>
            <a:pPr lvl="4"/>
            <a:r>
              <a:rPr lang="en-US" altLang="ko-KR" noProof="0"/>
              <a:t>Fifth level</a:t>
            </a:r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altLang="ko-KR" noProof="0"/>
              <a:t>Click to edit Master title style</a:t>
            </a:r>
            <a:endParaRPr lang="en-US" noProof="0"/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altLang="ko-KR" noProof="0"/>
              <a:t>Click icon to add picture</a:t>
            </a:r>
            <a:endParaRPr lang="en-US" noProof="0"/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altLang="ko-KR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1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0593" y="1988820"/>
            <a:ext cx="6420331" cy="1709928"/>
          </a:xfrm>
        </p:spPr>
        <p:txBody>
          <a:bodyPr/>
          <a:lstStyle/>
          <a:p>
            <a:r>
              <a:rPr lang="en-US" dirty="0" err="1"/>
              <a:t>Aiffelthon</a:t>
            </a:r>
            <a:br>
              <a:rPr lang="en-US" dirty="0"/>
            </a:br>
            <a:r>
              <a:rPr lang="ko-KR" altLang="en-US" dirty="0"/>
              <a:t>진행계획 및 경과</a:t>
            </a:r>
            <a:endParaRPr lang="en-US" dirty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0593" y="3846436"/>
            <a:ext cx="4873752" cy="630936"/>
          </a:xfrm>
        </p:spPr>
        <p:txBody>
          <a:bodyPr/>
          <a:lstStyle/>
          <a:p>
            <a:r>
              <a:rPr lang="ko-KR" altLang="en-US" dirty="0"/>
              <a:t>우리 </a:t>
            </a:r>
            <a:r>
              <a:rPr lang="ko-KR" altLang="en-US" dirty="0" err="1"/>
              <a:t>쏘카</a:t>
            </a:r>
            <a:r>
              <a:rPr lang="ko-KR" altLang="en-US" dirty="0"/>
              <a:t> 타</a:t>
            </a:r>
            <a:endParaRPr lang="en-US" dirty="0"/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6000" dirty="0"/>
              <a:t>신규 </a:t>
            </a:r>
            <a:r>
              <a:rPr lang="ko-KR" altLang="en-US" sz="6000" dirty="0" err="1"/>
              <a:t>쏘카존</a:t>
            </a:r>
            <a:r>
              <a:rPr lang="ko-KR" altLang="en-US" sz="6000" dirty="0"/>
              <a:t> 제안</a:t>
            </a:r>
            <a:r>
              <a:rPr lang="en-US" altLang="ko-KR" sz="6000" dirty="0"/>
              <a:t>(fol</a:t>
            </a:r>
            <a:r>
              <a:rPr lang="en-US" altLang="ko-KR" dirty="0"/>
              <a:t>ium</a:t>
            </a:r>
            <a:r>
              <a:rPr lang="en-US" altLang="ko-KR" sz="6000" dirty="0"/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AF1D3A6C-91D1-B295-8191-97BCAA073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2730" y="1809750"/>
            <a:ext cx="3364334" cy="41608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3284FD7-AFB3-68FB-C58F-F3278922D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09750"/>
            <a:ext cx="3178336" cy="416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94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888" y="1118614"/>
            <a:ext cx="4959821" cy="1162762"/>
          </a:xfrm>
        </p:spPr>
        <p:txBody>
          <a:bodyPr/>
          <a:lstStyle/>
          <a:p>
            <a:r>
              <a:rPr lang="en-US" altLang="zh-CN" dirty="0"/>
              <a:t>Summary</a:t>
            </a:r>
            <a:br>
              <a:rPr lang="en-US" dirty="0"/>
            </a:br>
            <a:endParaRPr lang="en-US" dirty="0"/>
          </a:p>
        </p:txBody>
      </p:sp>
      <p:pic>
        <p:nvPicPr>
          <p:cNvPr id="12" name="Picture Placeholder 11" descr="Shoulder bag with golden chain on plain background">
            <a:extLst>
              <a:ext uri="{FF2B5EF4-FFF2-40B4-BE49-F238E27FC236}">
                <a16:creationId xmlns:a16="http://schemas.microsoft.com/office/drawing/2014/main" id="{EDD0654D-0EEE-9D11-4D37-133C0B9A49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23" r="223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A7609-6E6A-B996-BC29-F9AA857D7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063691"/>
            <a:ext cx="4818888" cy="3439487"/>
          </a:xfrm>
        </p:spPr>
        <p:txBody>
          <a:bodyPr/>
          <a:lstStyle/>
          <a:p>
            <a:r>
              <a:rPr lang="en-US" altLang="ko-KR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1. </a:t>
            </a:r>
            <a:r>
              <a:rPr lang="ko-KR" altLang="en-US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군집화 </a:t>
            </a:r>
            <a:r>
              <a:rPr lang="en-US" altLang="ko-KR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(1</a:t>
            </a:r>
            <a:r>
              <a:rPr lang="ko-KR" altLang="en-US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차 모델링</a:t>
            </a:r>
            <a:r>
              <a:rPr lang="en-US" altLang="ko-KR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경기도 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42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개 지역을 </a:t>
            </a:r>
            <a:r>
              <a:rPr lang="ko-KR" altLang="en-US" sz="1500" dirty="0" err="1">
                <a:latin typeface="HY중고딕" panose="02030600000101010101" pitchFamily="18" charset="-127"/>
                <a:ea typeface="HY중고딕" panose="02030600000101010101" pitchFamily="18" charset="-127"/>
              </a:rPr>
              <a:t>군집화한다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이때 사용된 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feature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들은 인구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, 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버스정류장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 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수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, 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지하철역 수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, 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대학교 수 등으로 </a:t>
            </a:r>
            <a:r>
              <a:rPr lang="ko-KR" altLang="en-US" sz="1500" dirty="0" err="1">
                <a:latin typeface="HY중고딕" panose="02030600000101010101" pitchFamily="18" charset="-127"/>
                <a:ea typeface="HY중고딕" panose="02030600000101010101" pitchFamily="18" charset="-127"/>
              </a:rPr>
              <a:t>쏘카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 이용과 관련된 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feature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들이다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.</a:t>
            </a:r>
          </a:p>
          <a:p>
            <a:endParaRPr lang="en-US" altLang="ko-KR" sz="1500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r>
              <a:rPr lang="en-US" altLang="ko-KR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2. </a:t>
            </a:r>
            <a:r>
              <a:rPr lang="ko-KR" altLang="en-US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수요 예측</a:t>
            </a:r>
            <a:r>
              <a:rPr lang="en-US" altLang="ko-KR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(2</a:t>
            </a:r>
            <a:r>
              <a:rPr lang="ko-KR" altLang="en-US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차 모델링</a:t>
            </a:r>
            <a:r>
              <a:rPr lang="en-US" altLang="ko-KR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각 군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(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群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별로 수요예측을 수행한다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. 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수요 예측에 사용하는 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architecture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는 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ARIMA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와 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LSTM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이다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이를 통해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, 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앞으로 수요가 증가할 것으로 예측되는 군이 어떤 군인지를 살펴본다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.</a:t>
            </a:r>
          </a:p>
          <a:p>
            <a:endParaRPr lang="en-US" altLang="ko-KR" sz="1500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r>
              <a:rPr lang="en-US" altLang="ko-KR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3. </a:t>
            </a:r>
            <a:r>
              <a:rPr lang="ko-KR" altLang="en-US" sz="1500" b="1" dirty="0" err="1">
                <a:latin typeface="HY중고딕" panose="02030600000101010101" pitchFamily="18" charset="-127"/>
                <a:ea typeface="HY중고딕" panose="02030600000101010101" pitchFamily="18" charset="-127"/>
              </a:rPr>
              <a:t>쏘카존</a:t>
            </a:r>
            <a:r>
              <a:rPr lang="ko-KR" altLang="en-US" sz="15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 신설 제안</a:t>
            </a:r>
            <a:endParaRPr lang="en-US" altLang="ko-KR" sz="1500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수요가 증가할 것으로 예측되는 군들에 대하여 새로 신설할 </a:t>
            </a:r>
            <a:r>
              <a:rPr lang="ko-KR" altLang="en-US" sz="1500" dirty="0" err="1">
                <a:latin typeface="HY중고딕" panose="02030600000101010101" pitchFamily="18" charset="-127"/>
                <a:ea typeface="HY중고딕" panose="02030600000101010101" pitchFamily="18" charset="-127"/>
              </a:rPr>
              <a:t>쏘카존을</a:t>
            </a:r>
            <a:r>
              <a:rPr lang="ko-KR" altLang="en-US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 제안해본다</a:t>
            </a:r>
            <a:r>
              <a:rPr lang="en-US" altLang="ko-KR" sz="1500" dirty="0">
                <a:latin typeface="HY중고딕" panose="02030600000101010101" pitchFamily="18" charset="-127"/>
                <a:ea typeface="HY중고딕" panose="02030600000101010101" pitchFamily="18" charset="-127"/>
              </a:rPr>
              <a:t>.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F18AD-3E74-9ABA-B1EB-D94CB9E38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질문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CBF687-676F-9BDD-D4B5-7DA34B673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800" dirty="0"/>
              <a:t>이와 같이 프로젝트를 진행하고 있습니다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혹시 앞으로도 이러한 방향으로 진행해도 괜찮을까요</a:t>
            </a:r>
            <a:r>
              <a:rPr lang="en-US" altLang="ko-KR" sz="1800" dirty="0"/>
              <a:t>? </a:t>
            </a:r>
          </a:p>
          <a:p>
            <a:r>
              <a:rPr lang="en-US" altLang="ko-KR" sz="1800" dirty="0"/>
              <a:t>“</a:t>
            </a:r>
            <a:r>
              <a:rPr lang="ko-KR" altLang="en-US" sz="1800" dirty="0"/>
              <a:t>상관관계 분석</a:t>
            </a:r>
            <a:r>
              <a:rPr lang="en-US" altLang="ko-KR" sz="1800" dirty="0"/>
              <a:t>”</a:t>
            </a:r>
            <a:r>
              <a:rPr lang="ko-KR" altLang="en-US" sz="1800" dirty="0"/>
              <a:t>에 대한 질문</a:t>
            </a:r>
            <a:endParaRPr lang="en-US" altLang="ko-KR" sz="1800" dirty="0"/>
          </a:p>
          <a:p>
            <a:pPr lvl="1"/>
            <a:r>
              <a:rPr lang="en-US" altLang="ko-KR" sz="1400" dirty="0"/>
              <a:t>'</a:t>
            </a:r>
            <a:r>
              <a:rPr lang="ko-KR" altLang="en-US" sz="1400" dirty="0"/>
              <a:t>인구</a:t>
            </a:r>
            <a:r>
              <a:rPr lang="en-US" altLang="ko-KR" sz="1400" dirty="0"/>
              <a:t>'</a:t>
            </a:r>
            <a:r>
              <a:rPr lang="ko-KR" altLang="en-US" sz="1400" dirty="0"/>
              <a:t>와 </a:t>
            </a:r>
            <a:r>
              <a:rPr lang="en-US" altLang="ko-KR" sz="1400" dirty="0"/>
              <a:t>'</a:t>
            </a:r>
            <a:r>
              <a:rPr lang="ko-KR" altLang="en-US" sz="1400" dirty="0"/>
              <a:t>아파트 수</a:t>
            </a:r>
            <a:r>
              <a:rPr lang="en-US" altLang="ko-KR" sz="1400" dirty="0"/>
              <a:t>', '</a:t>
            </a:r>
            <a:r>
              <a:rPr lang="ko-KR" altLang="en-US" sz="1400" dirty="0"/>
              <a:t>환승역 수</a:t>
            </a:r>
            <a:r>
              <a:rPr lang="en-US" altLang="ko-KR" sz="1400" dirty="0"/>
              <a:t>'</a:t>
            </a:r>
            <a:r>
              <a:rPr lang="ko-KR" altLang="en-US" sz="1400" dirty="0"/>
              <a:t>는</a:t>
            </a:r>
            <a:r>
              <a:rPr lang="en-US" altLang="ko-KR" sz="1400" dirty="0"/>
              <a:t> '</a:t>
            </a:r>
            <a:r>
              <a:rPr lang="ko-KR" altLang="en-US" sz="1400" dirty="0"/>
              <a:t>이용 수</a:t>
            </a:r>
            <a:r>
              <a:rPr lang="en-US" altLang="ko-KR" sz="1400" dirty="0"/>
              <a:t>'</a:t>
            </a:r>
            <a:r>
              <a:rPr lang="ko-KR" altLang="en-US" sz="1400" dirty="0"/>
              <a:t>와 양의 상관관계를 보입니다</a:t>
            </a:r>
            <a:r>
              <a:rPr lang="en-US" altLang="ko-KR" sz="1400" dirty="0"/>
              <a:t>. </a:t>
            </a:r>
            <a:r>
              <a:rPr lang="ko-KR" altLang="en-US" sz="1400" dirty="0"/>
              <a:t>따라서 </a:t>
            </a:r>
            <a:r>
              <a:rPr lang="en-US" altLang="ko-KR" sz="1400" dirty="0"/>
              <a:t>"</a:t>
            </a:r>
            <a:r>
              <a:rPr lang="ko-KR" altLang="en-US" sz="1400" dirty="0"/>
              <a:t>인구</a:t>
            </a:r>
            <a:r>
              <a:rPr lang="en-US" altLang="ko-KR" sz="1400" dirty="0"/>
              <a:t>(</a:t>
            </a:r>
            <a:r>
              <a:rPr lang="ko-KR" altLang="en-US" sz="1400" dirty="0"/>
              <a:t>아파트 수</a:t>
            </a:r>
            <a:r>
              <a:rPr lang="en-US" altLang="ko-KR" sz="1400" dirty="0"/>
              <a:t>, </a:t>
            </a:r>
            <a:r>
              <a:rPr lang="ko-KR" altLang="en-US" sz="1400" dirty="0"/>
              <a:t>환승역 수</a:t>
            </a:r>
            <a:r>
              <a:rPr lang="en-US" altLang="ko-KR" sz="1400" dirty="0"/>
              <a:t>)</a:t>
            </a:r>
            <a:r>
              <a:rPr lang="ko-KR" altLang="en-US" sz="1400" dirty="0"/>
              <a:t>가 많을 수록 </a:t>
            </a:r>
            <a:r>
              <a:rPr lang="ko-KR" altLang="en-US" sz="1400" dirty="0" err="1"/>
              <a:t>쏘카를</a:t>
            </a:r>
            <a:r>
              <a:rPr lang="ko-KR" altLang="en-US" sz="1400" dirty="0"/>
              <a:t> 많이 이용한다</a:t>
            </a:r>
            <a:r>
              <a:rPr lang="en-US" altLang="ko-KR" sz="1400" dirty="0"/>
              <a:t>."</a:t>
            </a:r>
            <a:r>
              <a:rPr lang="ko-KR" altLang="en-US" sz="1400" dirty="0"/>
              <a:t>라고 결론지어도 괜찮을까요</a:t>
            </a:r>
            <a:r>
              <a:rPr lang="en-US" altLang="ko-KR" sz="1400" dirty="0"/>
              <a:t>?</a:t>
            </a:r>
          </a:p>
          <a:p>
            <a:pPr lvl="1"/>
            <a:r>
              <a:rPr lang="ko-KR" altLang="en-US" sz="1400" dirty="0"/>
              <a:t>그런데</a:t>
            </a:r>
            <a:r>
              <a:rPr lang="en-US" altLang="ko-KR" sz="1400" dirty="0"/>
              <a:t>, '</a:t>
            </a:r>
            <a:r>
              <a:rPr lang="ko-KR" altLang="en-US" sz="1400" dirty="0"/>
              <a:t>대학교 수</a:t>
            </a:r>
            <a:r>
              <a:rPr lang="en-US" altLang="ko-KR" sz="1400" dirty="0"/>
              <a:t>’</a:t>
            </a:r>
            <a:r>
              <a:rPr lang="ko-KR" altLang="en-US" sz="1400" dirty="0"/>
              <a:t>와 </a:t>
            </a:r>
            <a:r>
              <a:rPr lang="en-US" altLang="ko-KR" sz="1400" dirty="0"/>
              <a:t>‘</a:t>
            </a:r>
            <a:r>
              <a:rPr lang="ko-KR" altLang="en-US" sz="1400" dirty="0"/>
              <a:t>이용 수</a:t>
            </a:r>
            <a:r>
              <a:rPr lang="en-US" altLang="ko-KR" sz="1400" dirty="0"/>
              <a:t> ’ </a:t>
            </a:r>
            <a:r>
              <a:rPr lang="ko-KR" altLang="en-US" sz="1400" dirty="0"/>
              <a:t>는 뚜렷한 상관관계가 나타나고 있지 않습니다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흔히 </a:t>
            </a:r>
            <a:r>
              <a:rPr lang="en-US" altLang="ko-KR" sz="1400" dirty="0"/>
              <a:t>"</a:t>
            </a:r>
            <a:r>
              <a:rPr lang="ko-KR" altLang="en-US" sz="1400" dirty="0"/>
              <a:t>대학가 근처에는 </a:t>
            </a:r>
            <a:r>
              <a:rPr lang="ko-KR" altLang="en-US" sz="1400" dirty="0" err="1"/>
              <a:t>쏘카가</a:t>
            </a:r>
            <a:r>
              <a:rPr lang="ko-KR" altLang="en-US" sz="1400" dirty="0"/>
              <a:t> 많이 이용된다</a:t>
            </a:r>
            <a:r>
              <a:rPr lang="en-US" altLang="ko-KR" sz="1400" dirty="0"/>
              <a:t>"</a:t>
            </a:r>
            <a:r>
              <a:rPr lang="ko-KR" altLang="en-US" sz="1400" dirty="0"/>
              <a:t>라는 생각을 할 수 있을 것 같은데</a:t>
            </a:r>
            <a:r>
              <a:rPr lang="en-US" altLang="ko-KR" sz="1400" dirty="0"/>
              <a:t>, </a:t>
            </a:r>
            <a:r>
              <a:rPr lang="ko-KR" altLang="en-US" sz="1400" dirty="0"/>
              <a:t>이 말은 틀린 걸까요</a:t>
            </a:r>
            <a:r>
              <a:rPr lang="en-US" altLang="ko-KR" sz="1400" dirty="0"/>
              <a:t>? </a:t>
            </a:r>
            <a:r>
              <a:rPr lang="ko-KR" altLang="en-US" sz="1400" dirty="0"/>
              <a:t>혹은 수집한 </a:t>
            </a:r>
            <a:r>
              <a:rPr lang="en-US" altLang="ko-KR" sz="1400" dirty="0"/>
              <a:t>'</a:t>
            </a:r>
            <a:r>
              <a:rPr lang="ko-KR" altLang="en-US" sz="1400" dirty="0"/>
              <a:t>대학교 수</a:t>
            </a:r>
            <a:r>
              <a:rPr lang="en-US" altLang="ko-KR" sz="1400" dirty="0"/>
              <a:t>'</a:t>
            </a:r>
            <a:r>
              <a:rPr lang="ko-KR" altLang="en-US" sz="1400" dirty="0"/>
              <a:t>의 데이터가 적절하지 않았을까요</a:t>
            </a:r>
            <a:r>
              <a:rPr lang="en-US" altLang="ko-KR" sz="1400" dirty="0"/>
              <a:t>?</a:t>
            </a:r>
          </a:p>
          <a:p>
            <a:pPr lvl="1"/>
            <a:r>
              <a:rPr lang="en-US" altLang="ko-KR" sz="1400" dirty="0"/>
              <a:t>'</a:t>
            </a:r>
            <a:r>
              <a:rPr lang="ko-KR" altLang="en-US" sz="1400" dirty="0" err="1"/>
              <a:t>쏘카존</a:t>
            </a:r>
            <a:r>
              <a:rPr lang="ko-KR" altLang="en-US" sz="1400" dirty="0"/>
              <a:t> 수 대비 이용 수</a:t>
            </a:r>
            <a:r>
              <a:rPr lang="en-US" altLang="ko-KR" sz="1400" dirty="0"/>
              <a:t>'</a:t>
            </a:r>
            <a:r>
              <a:rPr lang="ko-KR" altLang="en-US" sz="1400" dirty="0"/>
              <a:t>는 </a:t>
            </a:r>
            <a:r>
              <a:rPr lang="en-US" altLang="ko-KR" sz="1400" dirty="0"/>
              <a:t>'</a:t>
            </a:r>
            <a:r>
              <a:rPr lang="ko-KR" altLang="en-US" sz="1400" dirty="0"/>
              <a:t>이용 수</a:t>
            </a:r>
            <a:r>
              <a:rPr lang="en-US" altLang="ko-KR" sz="1400" dirty="0"/>
              <a:t>'</a:t>
            </a:r>
            <a:r>
              <a:rPr lang="ko-KR" altLang="en-US" sz="1400" dirty="0"/>
              <a:t>에서 </a:t>
            </a:r>
            <a:r>
              <a:rPr lang="en-US" altLang="ko-KR" sz="1400" dirty="0"/>
              <a:t>'</a:t>
            </a:r>
            <a:r>
              <a:rPr lang="ko-KR" altLang="en-US" sz="1400" dirty="0" err="1"/>
              <a:t>쏘카존</a:t>
            </a:r>
            <a:r>
              <a:rPr lang="ko-KR" altLang="en-US" sz="1400" dirty="0"/>
              <a:t> 수</a:t>
            </a:r>
            <a:r>
              <a:rPr lang="en-US" altLang="ko-KR" sz="1400" dirty="0"/>
              <a:t>'</a:t>
            </a:r>
            <a:r>
              <a:rPr lang="ko-KR" altLang="en-US" sz="1400" dirty="0"/>
              <a:t>를 나눈 값입니다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이것은 </a:t>
            </a:r>
            <a:r>
              <a:rPr lang="ko-KR" altLang="en-US" sz="1400" dirty="0" err="1"/>
              <a:t>쏘카존</a:t>
            </a:r>
            <a:r>
              <a:rPr lang="ko-KR" altLang="en-US" sz="1400" dirty="0"/>
              <a:t> 한 곳 당 </a:t>
            </a:r>
            <a:r>
              <a:rPr lang="en-US" altLang="ko-KR" sz="1400" dirty="0"/>
              <a:t>(11</a:t>
            </a:r>
            <a:r>
              <a:rPr lang="ko-KR" altLang="en-US" sz="1400" dirty="0"/>
              <a:t>개월동안</a:t>
            </a:r>
            <a:r>
              <a:rPr lang="en-US" altLang="ko-KR" sz="1400" dirty="0"/>
              <a:t>) </a:t>
            </a:r>
            <a:r>
              <a:rPr lang="ko-KR" altLang="en-US" sz="1400" dirty="0"/>
              <a:t>얼마나 많은 이용 횟수가 있었는지를 나타내는 지표입니다</a:t>
            </a:r>
            <a:r>
              <a:rPr lang="en-US" altLang="ko-KR" sz="1400" dirty="0"/>
              <a:t>. </a:t>
            </a:r>
            <a:r>
              <a:rPr lang="ko-KR" altLang="en-US" sz="1400" dirty="0"/>
              <a:t>즉 해당 지역의 </a:t>
            </a:r>
            <a:r>
              <a:rPr lang="ko-KR" altLang="en-US" sz="1400" dirty="0" err="1"/>
              <a:t>쏘카존들이</a:t>
            </a:r>
            <a:r>
              <a:rPr lang="ko-KR" altLang="en-US" sz="1400" dirty="0"/>
              <a:t> 얼마나 바쁘게 이용되고 있는지를 나타내는 지표라고 해석할 수 있을 것 같습니다</a:t>
            </a:r>
            <a:r>
              <a:rPr lang="en-US" altLang="ko-KR" sz="1400" dirty="0"/>
              <a:t>. </a:t>
            </a:r>
            <a:r>
              <a:rPr lang="ko-KR" altLang="en-US" sz="1400" dirty="0" err="1"/>
              <a:t>쏘카존</a:t>
            </a:r>
            <a:r>
              <a:rPr lang="ko-KR" altLang="en-US" sz="1400" dirty="0"/>
              <a:t> 신설을 제안하는 데 있어서</a:t>
            </a:r>
            <a:r>
              <a:rPr lang="en-US" altLang="ko-KR" sz="1400" dirty="0"/>
              <a:t>, </a:t>
            </a:r>
            <a:r>
              <a:rPr lang="ko-KR" altLang="en-US" sz="1400" dirty="0"/>
              <a:t>이 지표를 고려하는 것이 유의미할까요</a:t>
            </a:r>
            <a:r>
              <a:rPr lang="en-US" altLang="ko-KR" sz="1400" dirty="0"/>
              <a:t>?</a:t>
            </a:r>
          </a:p>
          <a:p>
            <a:pPr lvl="1"/>
            <a:r>
              <a:rPr lang="en-US" altLang="ko-KR" sz="1400" dirty="0"/>
              <a:t>'</a:t>
            </a:r>
            <a:r>
              <a:rPr lang="ko-KR" altLang="en-US" sz="1400" dirty="0"/>
              <a:t>인구</a:t>
            </a:r>
            <a:r>
              <a:rPr lang="en-US" altLang="ko-KR" sz="1400" dirty="0"/>
              <a:t>', '</a:t>
            </a:r>
            <a:r>
              <a:rPr lang="ko-KR" altLang="en-US" sz="1400" dirty="0"/>
              <a:t>아파트 수</a:t>
            </a:r>
            <a:r>
              <a:rPr lang="en-US" altLang="ko-KR" sz="1400" dirty="0"/>
              <a:t>' </a:t>
            </a:r>
            <a:r>
              <a:rPr lang="ko-KR" altLang="en-US" sz="1400" dirty="0"/>
              <a:t>등이 </a:t>
            </a:r>
            <a:r>
              <a:rPr lang="en-US" altLang="ko-KR" sz="1400" dirty="0"/>
              <a:t>'</a:t>
            </a:r>
            <a:r>
              <a:rPr lang="ko-KR" altLang="en-US" sz="1400" dirty="0" err="1"/>
              <a:t>쏘카존</a:t>
            </a:r>
            <a:r>
              <a:rPr lang="ko-KR" altLang="en-US" sz="1400" dirty="0"/>
              <a:t> 수 대비 이용 수</a:t>
            </a:r>
            <a:r>
              <a:rPr lang="en-US" altLang="ko-KR" sz="1400" dirty="0"/>
              <a:t>'</a:t>
            </a:r>
            <a:r>
              <a:rPr lang="ko-KR" altLang="en-US" sz="1400" dirty="0"/>
              <a:t>와 음의 상관관계를 보이고 있습니다</a:t>
            </a:r>
            <a:r>
              <a:rPr lang="en-US" altLang="ko-KR" sz="1400" dirty="0"/>
              <a:t>. </a:t>
            </a:r>
            <a:r>
              <a:rPr lang="ko-KR" altLang="en-US" sz="1400" dirty="0"/>
              <a:t>이것을 어떻게 해석하면 괜찮을까요</a:t>
            </a:r>
            <a:r>
              <a:rPr lang="en-US" altLang="ko-KR" sz="1400" dirty="0"/>
              <a:t>?</a:t>
            </a:r>
          </a:p>
          <a:p>
            <a:r>
              <a:rPr lang="ko-KR" altLang="en-US" sz="1800" dirty="0"/>
              <a:t>지난 멘토링때 </a:t>
            </a:r>
            <a:r>
              <a:rPr lang="en-US" altLang="ko-KR" sz="1800" dirty="0"/>
              <a:t>action</a:t>
            </a:r>
            <a:r>
              <a:rPr lang="ko-KR" altLang="en-US" sz="1800" dirty="0"/>
              <a:t>이라든지 </a:t>
            </a:r>
            <a:r>
              <a:rPr lang="en-US" altLang="ko-KR" sz="1800" dirty="0"/>
              <a:t>product</a:t>
            </a:r>
            <a:r>
              <a:rPr lang="ko-KR" altLang="en-US" sz="1800" dirty="0"/>
              <a:t>라는 것에 대해 언급하셨는데</a:t>
            </a:r>
            <a:r>
              <a:rPr lang="en-US" altLang="ko-KR" sz="1800" dirty="0"/>
              <a:t>, </a:t>
            </a:r>
            <a:r>
              <a:rPr lang="ko-KR" altLang="en-US" sz="1800" dirty="0"/>
              <a:t>이 프로젝트 방향이라면</a:t>
            </a:r>
            <a:r>
              <a:rPr lang="en-US" altLang="ko-KR" sz="1800" dirty="0"/>
              <a:t> </a:t>
            </a:r>
            <a:r>
              <a:rPr lang="ko-KR" altLang="en-US" sz="1800" dirty="0"/>
              <a:t>구체적으로 어떤 </a:t>
            </a:r>
            <a:r>
              <a:rPr lang="en-US" altLang="ko-KR" sz="1800" dirty="0"/>
              <a:t>action</a:t>
            </a:r>
            <a:r>
              <a:rPr lang="ko-KR" altLang="en-US" sz="1800" dirty="0"/>
              <a:t>을 취할 수 있고 또 어떤 </a:t>
            </a:r>
            <a:r>
              <a:rPr lang="en-US" altLang="ko-KR" sz="1800" dirty="0"/>
              <a:t>product</a:t>
            </a:r>
            <a:r>
              <a:rPr lang="ko-KR" altLang="en-US" sz="1800" dirty="0"/>
              <a:t>를 만들 수 있을지 궁금합니다</a:t>
            </a:r>
            <a:r>
              <a:rPr lang="en-US" altLang="ko-KR" sz="1800" dirty="0"/>
              <a:t>.</a:t>
            </a:r>
            <a:endParaRPr lang="ko-KR" altLang="en-US" sz="1800" dirty="0"/>
          </a:p>
          <a:p>
            <a:r>
              <a:rPr lang="ko-KR" altLang="en-US" sz="1800" dirty="0" err="1"/>
              <a:t>쏘카존을</a:t>
            </a:r>
            <a:r>
              <a:rPr lang="ko-KR" altLang="en-US" sz="1800" dirty="0"/>
              <a:t> 설치할 때 기점으로부터 몇 </a:t>
            </a:r>
            <a:r>
              <a:rPr lang="en-US" altLang="ko-KR" sz="1800" dirty="0"/>
              <a:t>m </a:t>
            </a:r>
            <a:r>
              <a:rPr lang="ko-KR" altLang="en-US" sz="1800" dirty="0"/>
              <a:t>반경을 </a:t>
            </a:r>
            <a:r>
              <a:rPr lang="ko-KR" altLang="en-US" sz="1800" dirty="0" err="1"/>
              <a:t>쏘카존</a:t>
            </a:r>
            <a:r>
              <a:rPr lang="ko-KR" altLang="en-US" sz="1800" dirty="0"/>
              <a:t> 구역으로 판단하고 있나요</a:t>
            </a:r>
            <a:r>
              <a:rPr lang="en-US" altLang="ko-KR" sz="1800" dirty="0"/>
              <a:t>?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28A1A8-DA08-FCBF-F0CB-A52B31E01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08D1C0-0780-0829-5794-C20077B32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7224C890-2603-2EF3-88AB-AA5858ECB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17527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우리 </a:t>
            </a:r>
            <a:r>
              <a:rPr lang="ko-KR" altLang="en-US" dirty="0" err="1"/>
              <a:t>쏘카</a:t>
            </a:r>
            <a:r>
              <a:rPr lang="ko-KR" altLang="en-US" dirty="0"/>
              <a:t> 타</a:t>
            </a:r>
            <a:endParaRPr lang="en-US" altLang="ko-KR" dirty="0"/>
          </a:p>
          <a:p>
            <a:r>
              <a:rPr lang="en-US" altLang="ko-KR" dirty="0" err="1"/>
              <a:t>Aiffelthon</a:t>
            </a:r>
            <a:endParaRPr lang="en-US" altLang="ko-KR" dirty="0"/>
          </a:p>
        </p:txBody>
      </p:sp>
      <p:pic>
        <p:nvPicPr>
          <p:cNvPr id="33" name="Picture Placeholder 32" descr="Opened package with a pink shirt in it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" b="7"/>
          <a:stretch/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 순서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경기도</a:t>
            </a:r>
            <a:br>
              <a:rPr lang="en-US" altLang="ko-KR" dirty="0"/>
            </a:br>
            <a:r>
              <a:rPr lang="en-US" altLang="ko-KR" dirty="0"/>
              <a:t>42</a:t>
            </a:r>
            <a:r>
              <a:rPr lang="ko-KR" altLang="en-US" dirty="0"/>
              <a:t>개 지역 선정</a:t>
            </a:r>
            <a:endParaRPr lang="en-US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ko-KR" altLang="en-US" dirty="0"/>
              <a:t>상관관계 분석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 모델링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군집화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116000" y="4319944"/>
            <a:ext cx="2187798" cy="630936"/>
          </a:xfrm>
        </p:spPr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 모델링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예측</a:t>
            </a:r>
            <a:r>
              <a:rPr lang="en-US" altLang="ko-KR" dirty="0"/>
              <a:t>)</a:t>
            </a:r>
          </a:p>
          <a:p>
            <a:endParaRPr lang="en-US" altLang="ko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2101152" cy="630936"/>
          </a:xfrm>
        </p:spPr>
        <p:txBody>
          <a:bodyPr/>
          <a:lstStyle/>
          <a:p>
            <a:r>
              <a:rPr lang="ko-KR" altLang="en-US" dirty="0"/>
              <a:t>신규 </a:t>
            </a:r>
            <a:r>
              <a:rPr lang="ko-KR" altLang="en-US" dirty="0" err="1"/>
              <a:t>쏘카존</a:t>
            </a:r>
            <a:r>
              <a:rPr lang="ko-KR" altLang="en-US" dirty="0"/>
              <a:t> 제안</a:t>
            </a:r>
            <a:br>
              <a:rPr lang="en-US" altLang="ko-KR" dirty="0"/>
            </a:br>
            <a:r>
              <a:rPr lang="en-US" altLang="ko-KR" dirty="0"/>
              <a:t>(folium)</a:t>
            </a:r>
          </a:p>
          <a:p>
            <a:endParaRPr lang="en-US" altLang="ko-KR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B487EAE3-7295-AC98-3BA2-5B8D1AD0E357}"/>
              </a:ext>
            </a:extLst>
          </p:cNvPr>
          <p:cNvSpPr/>
          <p:nvPr/>
        </p:nvSpPr>
        <p:spPr>
          <a:xfrm>
            <a:off x="5330952" y="5326410"/>
            <a:ext cx="3798697" cy="69266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/>
              <a:t>거시적 분석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D30C80A8-BC3D-7D00-E07C-B7F0CB141A10}"/>
              </a:ext>
            </a:extLst>
          </p:cNvPr>
          <p:cNvSpPr/>
          <p:nvPr/>
        </p:nvSpPr>
        <p:spPr>
          <a:xfrm>
            <a:off x="9628632" y="5256686"/>
            <a:ext cx="1860582" cy="692662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/>
              <a:t>미시적 분석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6000" dirty="0"/>
              <a:t>경기도 </a:t>
            </a:r>
            <a:r>
              <a:rPr lang="en-US" altLang="ko-KR" sz="6000" dirty="0"/>
              <a:t>42</a:t>
            </a:r>
            <a:r>
              <a:rPr lang="ko-KR" altLang="en-US" sz="6000" dirty="0"/>
              <a:t>개 지역 선정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3789C092-0369-114E-3153-385A8AE21D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9496" y="1809750"/>
            <a:ext cx="3150758" cy="4160838"/>
          </a:xfrm>
        </p:spPr>
      </p:pic>
    </p:spTree>
    <p:extLst>
      <p:ext uri="{BB962C8B-B14F-4D97-AF65-F5344CB8AC3E}">
        <p14:creationId xmlns:p14="http://schemas.microsoft.com/office/powerpoint/2010/main" val="1756211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6000" dirty="0"/>
              <a:t>경기도 </a:t>
            </a:r>
            <a:r>
              <a:rPr lang="en-US" altLang="ko-KR" sz="6000" dirty="0"/>
              <a:t>42</a:t>
            </a:r>
            <a:r>
              <a:rPr lang="ko-KR" altLang="en-US" dirty="0"/>
              <a:t>개 지역 선정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24" name="내용 개체 틀 23">
            <a:extLst>
              <a:ext uri="{FF2B5EF4-FFF2-40B4-BE49-F238E27FC236}">
                <a16:creationId xmlns:a16="http://schemas.microsoft.com/office/drawing/2014/main" id="{3DAD10D6-1764-CEB8-BE82-D15AC2BFC3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4188" y="1959159"/>
            <a:ext cx="11001375" cy="3862020"/>
          </a:xfrm>
        </p:spPr>
      </p:pic>
    </p:spTree>
    <p:extLst>
      <p:ext uri="{BB962C8B-B14F-4D97-AF65-F5344CB8AC3E}">
        <p14:creationId xmlns:p14="http://schemas.microsoft.com/office/powerpoint/2010/main" val="3908878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6000" dirty="0"/>
              <a:t>상관관계 분석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8" name="내용 개체 틀 17">
            <a:extLst>
              <a:ext uri="{FF2B5EF4-FFF2-40B4-BE49-F238E27FC236}">
                <a16:creationId xmlns:a16="http://schemas.microsoft.com/office/drawing/2014/main" id="{EA501903-06EA-E313-DA9A-30C9891B0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37896" y="1809750"/>
            <a:ext cx="8893959" cy="4160838"/>
          </a:xfrm>
        </p:spPr>
      </p:pic>
    </p:spTree>
    <p:extLst>
      <p:ext uri="{BB962C8B-B14F-4D97-AF65-F5344CB8AC3E}">
        <p14:creationId xmlns:p14="http://schemas.microsoft.com/office/powerpoint/2010/main" val="4003121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6000" dirty="0"/>
              <a:t>상관관계 분석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F11A9E0A-9CDE-BE85-1503-CD20F381F2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38396" y="1809750"/>
            <a:ext cx="8892958" cy="4160838"/>
          </a:xfrm>
        </p:spPr>
      </p:pic>
    </p:spTree>
    <p:extLst>
      <p:ext uri="{BB962C8B-B14F-4D97-AF65-F5344CB8AC3E}">
        <p14:creationId xmlns:p14="http://schemas.microsoft.com/office/powerpoint/2010/main" val="2746815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6000" dirty="0"/>
              <a:t>상관관계 분석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CD3F68DA-6BC0-274C-00D2-3981C0DB4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37895" y="1809750"/>
            <a:ext cx="8893960" cy="4160838"/>
          </a:xfrm>
        </p:spPr>
      </p:pic>
    </p:spTree>
    <p:extLst>
      <p:ext uri="{BB962C8B-B14F-4D97-AF65-F5344CB8AC3E}">
        <p14:creationId xmlns:p14="http://schemas.microsoft.com/office/powerpoint/2010/main" val="2977962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6000" dirty="0"/>
              <a:t>1</a:t>
            </a:r>
            <a:r>
              <a:rPr lang="ko-KR" altLang="en-US" sz="6000" dirty="0"/>
              <a:t>차 모델링</a:t>
            </a:r>
            <a:r>
              <a:rPr lang="en-US" altLang="ko-KR" sz="6000" dirty="0"/>
              <a:t>(</a:t>
            </a:r>
            <a:r>
              <a:rPr lang="ko-KR" altLang="en-US" sz="6000" dirty="0"/>
              <a:t>군집화</a:t>
            </a:r>
            <a:r>
              <a:rPr lang="en-US" altLang="ko-KR" sz="6000" dirty="0"/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2C8A43B4-D801-7AD7-9DC2-2FC1CA7323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7487" y="1809750"/>
            <a:ext cx="4634857" cy="4160838"/>
          </a:xfr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662142F-6813-1CD4-8878-2E224B541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45132"/>
            <a:ext cx="5380148" cy="269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174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sz="6000" dirty="0"/>
              <a:t>차 모델링</a:t>
            </a:r>
            <a:r>
              <a:rPr lang="en-US" altLang="ko-KR" sz="6000" dirty="0"/>
              <a:t>(</a:t>
            </a:r>
            <a:r>
              <a:rPr lang="ko-KR" altLang="en-US" sz="6000" dirty="0"/>
              <a:t>수요예측</a:t>
            </a:r>
            <a:r>
              <a:rPr lang="en-US" altLang="ko-KR" sz="6000" dirty="0"/>
              <a:t>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2950FBEE-1DC1-8A42-B745-64A7BDB14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433" y="1984248"/>
            <a:ext cx="6137783" cy="307701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F4C3B2-036F-E516-99FE-84C8A7A028CB}"/>
              </a:ext>
            </a:extLst>
          </p:cNvPr>
          <p:cNvSpPr txBox="1"/>
          <p:nvPr/>
        </p:nvSpPr>
        <p:spPr>
          <a:xfrm>
            <a:off x="6519672" y="1984248"/>
            <a:ext cx="567232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군집화를 통해 </a:t>
            </a:r>
            <a:r>
              <a:rPr lang="en-US" altLang="ko-KR" dirty="0"/>
              <a:t>A, B, C, D, E, F </a:t>
            </a:r>
            <a:r>
              <a:rPr lang="ko-KR" altLang="en-US" dirty="0"/>
              <a:t>군으로 나누었다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각 군</a:t>
            </a:r>
            <a:r>
              <a:rPr lang="en-US" altLang="ko-KR" dirty="0"/>
              <a:t>(</a:t>
            </a:r>
            <a:r>
              <a:rPr lang="ko-KR" altLang="en-US" dirty="0"/>
              <a:t>群</a:t>
            </a:r>
            <a:r>
              <a:rPr lang="en-US" altLang="ko-KR" dirty="0"/>
              <a:t>)</a:t>
            </a:r>
            <a:r>
              <a:rPr lang="ko-KR" altLang="en-US" dirty="0"/>
              <a:t>별로 수요예측을 진행한다</a:t>
            </a:r>
            <a:r>
              <a:rPr lang="en-US" altLang="ko-KR" dirty="0"/>
              <a:t>. </a:t>
            </a:r>
            <a:r>
              <a:rPr lang="ko-KR" altLang="en-US" dirty="0"/>
              <a:t>수요 예측에는 </a:t>
            </a:r>
            <a:r>
              <a:rPr lang="en-US" altLang="ko-KR" dirty="0"/>
              <a:t>ARIMA</a:t>
            </a:r>
            <a:r>
              <a:rPr lang="ko-KR" altLang="en-US" dirty="0"/>
              <a:t>와 </a:t>
            </a:r>
            <a:r>
              <a:rPr lang="en-US" altLang="ko-KR" dirty="0"/>
              <a:t>LSTM</a:t>
            </a:r>
            <a:r>
              <a:rPr lang="ko-KR" altLang="en-US" dirty="0"/>
              <a:t>을 사용한다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예측 결과</a:t>
            </a:r>
            <a:r>
              <a:rPr lang="en-US" altLang="ko-KR" dirty="0"/>
              <a:t>(</a:t>
            </a:r>
            <a:r>
              <a:rPr lang="ko-KR" altLang="en-US" dirty="0"/>
              <a:t>예시</a:t>
            </a:r>
            <a:r>
              <a:rPr lang="en-US" altLang="ko-K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</a:t>
            </a:r>
            <a:r>
              <a:rPr lang="ko-KR" altLang="en-US" dirty="0"/>
              <a:t>군</a:t>
            </a:r>
            <a:r>
              <a:rPr lang="en-US" altLang="ko-KR" dirty="0"/>
              <a:t>, B</a:t>
            </a:r>
            <a:r>
              <a:rPr lang="ko-KR" altLang="en-US" dirty="0"/>
              <a:t>군 </a:t>
            </a:r>
            <a:r>
              <a:rPr lang="en-US" altLang="ko-KR" dirty="0"/>
              <a:t>:</a:t>
            </a:r>
            <a:r>
              <a:rPr lang="ko-KR" altLang="en-US" dirty="0"/>
              <a:t> 수요가 증가할 것으로 예측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</a:t>
            </a:r>
            <a:r>
              <a:rPr lang="ko-KR" altLang="en-US" dirty="0"/>
              <a:t>군</a:t>
            </a:r>
            <a:r>
              <a:rPr lang="en-US" altLang="ko-KR" dirty="0"/>
              <a:t>, D</a:t>
            </a:r>
            <a:r>
              <a:rPr lang="ko-KR" altLang="en-US" dirty="0"/>
              <a:t>군 </a:t>
            </a:r>
            <a:r>
              <a:rPr lang="en-US" altLang="ko-KR" dirty="0"/>
              <a:t>:</a:t>
            </a:r>
            <a:r>
              <a:rPr lang="ko-KR" altLang="en-US" dirty="0"/>
              <a:t> 수요가 감소할 것으로 예측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E</a:t>
            </a:r>
            <a:r>
              <a:rPr lang="ko-KR" altLang="en-US" dirty="0"/>
              <a:t>군</a:t>
            </a:r>
            <a:r>
              <a:rPr lang="en-US" altLang="ko-KR" dirty="0"/>
              <a:t>, F</a:t>
            </a:r>
            <a:r>
              <a:rPr lang="ko-KR" altLang="en-US" dirty="0"/>
              <a:t>군 </a:t>
            </a:r>
            <a:r>
              <a:rPr lang="en-US" altLang="ko-KR" dirty="0"/>
              <a:t>:</a:t>
            </a:r>
            <a:r>
              <a:rPr lang="ko-KR" altLang="en-US" dirty="0"/>
              <a:t> 수요가 일정할 것으로 예측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Task(</a:t>
            </a:r>
            <a:r>
              <a:rPr lang="ko-KR" altLang="en-US" dirty="0"/>
              <a:t>예시</a:t>
            </a:r>
            <a:r>
              <a:rPr lang="en-US" altLang="ko-K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</a:t>
            </a:r>
            <a:r>
              <a:rPr lang="ko-KR" altLang="en-US" dirty="0"/>
              <a:t>군</a:t>
            </a:r>
            <a:r>
              <a:rPr lang="en-US" altLang="ko-KR" dirty="0"/>
              <a:t>, B</a:t>
            </a:r>
            <a:r>
              <a:rPr lang="ko-KR" altLang="en-US" dirty="0"/>
              <a:t>군</a:t>
            </a:r>
            <a:r>
              <a:rPr lang="en-US" altLang="ko-KR" dirty="0"/>
              <a:t> : </a:t>
            </a:r>
            <a:r>
              <a:rPr lang="ko-KR" altLang="en-US" dirty="0" err="1"/>
              <a:t>쏘카존</a:t>
            </a:r>
            <a:r>
              <a:rPr lang="ko-KR" altLang="en-US" dirty="0"/>
              <a:t> 신설을 적극적으로</a:t>
            </a:r>
            <a:r>
              <a:rPr lang="en-US" altLang="ko-KR" dirty="0"/>
              <a:t> </a:t>
            </a:r>
            <a:r>
              <a:rPr lang="ko-KR" altLang="en-US" dirty="0"/>
              <a:t>검토한다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</a:t>
            </a:r>
            <a:r>
              <a:rPr lang="ko-KR" altLang="en-US" dirty="0"/>
              <a:t>군</a:t>
            </a:r>
            <a:r>
              <a:rPr lang="en-US" altLang="ko-KR" dirty="0"/>
              <a:t>, D</a:t>
            </a:r>
            <a:r>
              <a:rPr lang="ko-KR" altLang="en-US" dirty="0"/>
              <a:t>군 </a:t>
            </a:r>
            <a:r>
              <a:rPr lang="en-US" altLang="ko-KR" dirty="0"/>
              <a:t>: </a:t>
            </a:r>
            <a:r>
              <a:rPr lang="ko-KR" altLang="en-US" dirty="0" err="1"/>
              <a:t>쏘카존을</a:t>
            </a:r>
            <a:r>
              <a:rPr lang="ko-KR" altLang="en-US" dirty="0"/>
              <a:t> 신설하지 않는다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E</a:t>
            </a:r>
            <a:r>
              <a:rPr lang="ko-KR" altLang="en-US" dirty="0"/>
              <a:t>군</a:t>
            </a:r>
            <a:r>
              <a:rPr lang="en-US" altLang="ko-KR" dirty="0"/>
              <a:t>, F</a:t>
            </a:r>
            <a:r>
              <a:rPr lang="ko-KR" altLang="en-US" dirty="0"/>
              <a:t>군 </a:t>
            </a:r>
            <a:r>
              <a:rPr lang="en-US" altLang="ko-KR" dirty="0"/>
              <a:t>: </a:t>
            </a:r>
            <a:r>
              <a:rPr lang="ko-KR" altLang="en-US" dirty="0"/>
              <a:t>기타 사항들을 고려하여 </a:t>
            </a:r>
            <a:r>
              <a:rPr lang="ko-KR" altLang="en-US" dirty="0" err="1"/>
              <a:t>쏘카존</a:t>
            </a:r>
            <a:r>
              <a:rPr lang="ko-KR" altLang="en-US" dirty="0"/>
              <a:t> 신설 여부를 결정한다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5435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{5CC6EEE4-5FF5-4F3A-BBFB-56CFA51FB838}tf11429527_win32</Template>
  <TotalTime>92</TotalTime>
  <Words>621</Words>
  <Application>Microsoft Office PowerPoint</Application>
  <PresentationFormat>와이드스크린</PresentationFormat>
  <Paragraphs>95</Paragraphs>
  <Slides>13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HY중고딕</vt:lpstr>
      <vt:lpstr>Arial</vt:lpstr>
      <vt:lpstr>Calibri</vt:lpstr>
      <vt:lpstr>Century Gothic</vt:lpstr>
      <vt:lpstr>Karla</vt:lpstr>
      <vt:lpstr>Univers Condensed Light</vt:lpstr>
      <vt:lpstr>Office Theme</vt:lpstr>
      <vt:lpstr>Aiffelthon 진행계획 및 경과</vt:lpstr>
      <vt:lpstr>진행 순서</vt:lpstr>
      <vt:lpstr>경기도 42개 지역 선정</vt:lpstr>
      <vt:lpstr>경기도 42개 지역 선정</vt:lpstr>
      <vt:lpstr>상관관계 분석</vt:lpstr>
      <vt:lpstr>상관관계 분석</vt:lpstr>
      <vt:lpstr>상관관계 분석</vt:lpstr>
      <vt:lpstr>1차 모델링(군집화)</vt:lpstr>
      <vt:lpstr>2차 모델링(수요예측)</vt:lpstr>
      <vt:lpstr>신규 쏘카존 제안(folium)</vt:lpstr>
      <vt:lpstr>Summary </vt:lpstr>
      <vt:lpstr>질문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Aiffelthon 진행 경과</dc:title>
  <dc:creator>govindah08@gmail.com</dc:creator>
  <cp:lastModifiedBy>sjkim</cp:lastModifiedBy>
  <cp:revision>14</cp:revision>
  <dcterms:created xsi:type="dcterms:W3CDTF">2023-01-19T07:24:53Z</dcterms:created>
  <dcterms:modified xsi:type="dcterms:W3CDTF">2023-01-19T09:04:48Z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